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40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3" r:id="rId6"/>
    <p:sldId id="289" r:id="rId7"/>
    <p:sldId id="291" r:id="rId8"/>
    <p:sldId id="292" r:id="rId9"/>
    <p:sldId id="290" r:id="rId10"/>
    <p:sldId id="294" r:id="rId11"/>
    <p:sldId id="275" r:id="rId12"/>
    <p:sldId id="297" r:id="rId13"/>
    <p:sldId id="287" r:id="rId14"/>
    <p:sldId id="293" r:id="rId15"/>
    <p:sldId id="278" r:id="rId16"/>
    <p:sldId id="277" r:id="rId17"/>
    <p:sldId id="280" r:id="rId18"/>
    <p:sldId id="279" r:id="rId19"/>
    <p:sldId id="282" r:id="rId20"/>
    <p:sldId id="276" r:id="rId21"/>
    <p:sldId id="281" r:id="rId22"/>
    <p:sldId id="283" r:id="rId23"/>
    <p:sldId id="284" r:id="rId24"/>
    <p:sldId id="285" r:id="rId25"/>
    <p:sldId id="286" r:id="rId26"/>
    <p:sldId id="298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259BEA-82BC-4476-91F2-380E77DBAD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DE9C3-2AB8-44E5-BCFE-5DD42DFC56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7858F-6309-4F09-BEA0-6CBF97E55806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971B-9BC3-41DB-91DC-F03F5C808D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720E-F4E2-435B-A885-9194BA302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8AE00-5498-4F06-8655-F21703489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53C5D-CD12-6D4C-A980-0612968271E2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67F0-0840-1348-BFE4-C6298BBC06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322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75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7999412" y="-2373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5" name="Oval 14"/>
          <p:cNvSpPr/>
          <p:nvPr/>
        </p:nvSpPr>
        <p:spPr>
          <a:xfrm>
            <a:off x="8609012" y="5874054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5D0B1B9-C7DF-F64A-B488-12B3D5090923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73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8861" y="478881"/>
            <a:ext cx="5582675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43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0BDD93-02DA-4B21-9556-FA8B9894F9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8861" y="478880"/>
            <a:ext cx="5582675" cy="5900239"/>
          </a:xfrm>
          <a:custGeom>
            <a:avLst/>
            <a:gdLst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0 w 5582675"/>
              <a:gd name="connsiteY4" fmla="*/ 0 h 5900239"/>
              <a:gd name="connsiteX0" fmla="*/ 3501 w 5586176"/>
              <a:gd name="connsiteY0" fmla="*/ 0 h 5900239"/>
              <a:gd name="connsiteX1" fmla="*/ 5586176 w 5586176"/>
              <a:gd name="connsiteY1" fmla="*/ 0 h 5900239"/>
              <a:gd name="connsiteX2" fmla="*/ 5586176 w 5586176"/>
              <a:gd name="connsiteY2" fmla="*/ 5900239 h 5900239"/>
              <a:gd name="connsiteX3" fmla="*/ 3501 w 5586176"/>
              <a:gd name="connsiteY3" fmla="*/ 5900239 h 5900239"/>
              <a:gd name="connsiteX4" fmla="*/ 0 w 5586176"/>
              <a:gd name="connsiteY4" fmla="*/ 3615600 h 5900239"/>
              <a:gd name="connsiteX5" fmla="*/ 3501 w 5586176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0 w 5582675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47299 w 5582675"/>
              <a:gd name="connsiteY5" fmla="*/ 24756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1173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5237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2675" h="5900239">
                <a:moveTo>
                  <a:pt x="0" y="0"/>
                </a:moveTo>
                <a:lnTo>
                  <a:pt x="5582675" y="0"/>
                </a:lnTo>
                <a:lnTo>
                  <a:pt x="5582675" y="5900239"/>
                </a:lnTo>
                <a:lnTo>
                  <a:pt x="0" y="5900239"/>
                </a:lnTo>
                <a:cubicBezTo>
                  <a:pt x="14285" y="5817931"/>
                  <a:pt x="34284" y="5741338"/>
                  <a:pt x="42854" y="5653315"/>
                </a:cubicBezTo>
                <a:cubicBezTo>
                  <a:pt x="145724" y="4908883"/>
                  <a:pt x="181919" y="4332092"/>
                  <a:pt x="220019" y="3442880"/>
                </a:cubicBezTo>
                <a:cubicBezTo>
                  <a:pt x="221712" y="2333747"/>
                  <a:pt x="182766" y="1285573"/>
                  <a:pt x="47299" y="24756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73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C1C-DA5E-F743-826B-CB70C940D4E6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17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0E4C-E478-1D40-94DF-17D7429B053A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99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480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97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5E0F-8980-D24A-B2F9-0C7A13C6A6DE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1EE2-1449-2741-9D08-61623EFC2A0E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6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7560-49B8-714F-A7F1-D946D3E64C23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237C-03C9-D843-906B-96D98C6B2D61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957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as Icons 5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480622-FB8F-493B-9965-971B07D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913" y="1748812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C5BC223-8B87-4685-A901-71B07847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2913" y="256115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AE3DDF2-FC22-4381-9763-408FEF964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3" y="3373501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170A2BF-28BF-4B27-B92D-B1423601B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2913" y="418584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DB1D08C-9D26-4EC5-B935-D6A265A2A6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4998190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6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D2BD-1F35-9841-A6BF-76BE540EE01F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DAF6ED-5E16-4D29-98B7-FB80DB3AAF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70575" y="184050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C305CB7-F303-430E-951A-7FC6F97062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70575" y="265284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84D427E5-ED69-4A46-A9B7-F4DC4466F3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0575" y="346519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3DDA902F-61D6-4F1C-86C6-D1F5584AE8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70575" y="427753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D8B6871A-9C69-4437-A5AD-A0400BAF2C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70575" y="5089882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9625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B8ACAEC3-8D8C-3848-8630-7A0DFF3F6116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CC12BEA0-F502-0646-A370-7ECF194608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8C6160-632A-B540-A7E5-81F40CEC1FE7}"/>
              </a:ext>
            </a:extLst>
          </p:cNvPr>
          <p:cNvSpPr>
            <a:spLocks noChangeAspect="1"/>
          </p:cNvSpPr>
          <p:nvPr userDrawn="1"/>
        </p:nvSpPr>
        <p:spPr>
          <a:xfrm>
            <a:off x="6287247" y="370677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B2FEBB6-C1E0-0D47-8CCC-05EE2F7565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2271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15E544-9553-AC42-B5C3-F7AE9AD6D815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E934A-C634-DF4D-992A-6E01917693AD}"/>
              </a:ext>
            </a:extLst>
          </p:cNvPr>
          <p:cNvSpPr>
            <a:spLocks noChangeAspect="1"/>
          </p:cNvSpPr>
          <p:nvPr userDrawn="1"/>
        </p:nvSpPr>
        <p:spPr>
          <a:xfrm>
            <a:off x="6289119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F40A-5592-5744-BFD7-61B04D70BFE7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97E18E-0E31-B542-9578-D6E4DCD846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602DDF7-46BD-6045-BDB0-45F47B0B6A9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18204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6F73ED6-3B3B-5A45-912C-FCFD7D53593C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B5971407-B12A-EE45-895D-769807DFC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15321-76D7-AD41-B779-DE347C617DB3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3706777"/>
            <a:ext cx="1261872" cy="1261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61684B2-1403-BD44-80B1-6A5C0D0A3C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4143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191116" y="789407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57076" y="95536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5413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2234226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2234226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2401122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240018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246506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F625DE42-6A2A-D745-B1F8-2AF2793533BE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3981394"/>
            <a:ext cx="1042415" cy="10424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A87D37E3-62A9-1F44-8520-EBED16BF1C0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5100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F8797D-AFBD-534A-AC82-DE2B7BAECE83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1932281"/>
            <a:ext cx="1042415" cy="1042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FE809D2-16A3-B143-BC10-FEC397E62C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5100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9370-372E-0846-B090-5E6EF97A3B62}" type="datetime1">
              <a:rPr lang="en-US" noProof="0" smtClean="0"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670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9533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670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9533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963115-25B3-494B-9A13-AC92EFE94C09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1932281"/>
            <a:ext cx="1042415" cy="104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3C759269-D6E6-2B41-8BEE-8B5AFB809B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01494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E569D5-DC38-7C46-95CD-ACFBFBF591A2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3981394"/>
            <a:ext cx="1042415" cy="1042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8396DFD-D667-2648-9BE4-6237690F79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01494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29299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ACA6CA-E140-824D-8E8B-5CC5036BDBAE}" type="datetime1">
              <a:rPr lang="en-US" noProof="0" smtClean="0"/>
              <a:pPr/>
              <a:t>10/11/2022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39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59" r:id="rId4"/>
    <p:sldLayoutId id="2147483860" r:id="rId5"/>
    <p:sldLayoutId id="2147483861" r:id="rId6"/>
    <p:sldLayoutId id="2147483862" r:id="rId7"/>
    <p:sldLayoutId id="2147483864" r:id="rId8"/>
    <p:sldLayoutId id="2147483863" r:id="rId9"/>
    <p:sldLayoutId id="2147483858" r:id="rId10"/>
    <p:sldLayoutId id="2147483865" r:id="rId11"/>
    <p:sldLayoutId id="2147483844" r:id="rId12"/>
    <p:sldLayoutId id="2147483845" r:id="rId13"/>
    <p:sldLayoutId id="2147483846" r:id="rId14"/>
    <p:sldLayoutId id="2147483866" r:id="rId15"/>
    <p:sldLayoutId id="214748384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ucid.app/lucidspark/318cc70f-3c22-44f2-9f8c-29571909db79/edit?invitationId=inv_9bc7d98f-599c-4865-a1d9-569094723a4e" TargetMode="External"/><Relationship Id="rId2" Type="http://schemas.openxmlformats.org/officeDocument/2006/relationships/hyperlink" Target="https://earth.google.com/earth/d/1IlysHL0mGpJcRjMYCvRpmpFOXGxW1ZaE?usp=sharing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B41E-FC51-4047-9C2D-7FA6782DA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609282"/>
            <a:ext cx="8825658" cy="2677648"/>
          </a:xfrm>
        </p:spPr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</a:rPr>
              <a:t>Leech Lake Band of Ojibwe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E989F-747B-4007-9C7A-A35E8B662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378369"/>
            <a:ext cx="8825658" cy="8614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Reservation Safety Plan </a:t>
            </a:r>
            <a:r>
              <a:rPr lang="en-US" dirty="0" smtClean="0"/>
              <a:t>Update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Meeting #1 </a:t>
            </a:r>
          </a:p>
          <a:p>
            <a:r>
              <a:rPr lang="en-US" dirty="0" smtClean="0"/>
              <a:t>September 19, 2022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508672" y="4544776"/>
            <a:ext cx="162207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10</a:t>
            </a:fld>
            <a:endParaRPr lang="en-US" noProof="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809055"/>
              </p:ext>
            </p:extLst>
          </p:nvPr>
        </p:nvGraphicFramePr>
        <p:xfrm>
          <a:off x="103254" y="1545024"/>
          <a:ext cx="12015002" cy="275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3" imgW="15925829" imgH="3648062" progId="Excel.Sheet.12">
                  <p:embed/>
                </p:oleObj>
              </mc:Choice>
              <mc:Fallback>
                <p:oleObj name="Worksheet" r:id="rId3" imgW="15925829" imgH="36480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254" y="1545024"/>
                        <a:ext cx="12015002" cy="2752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350027" y="2004400"/>
            <a:ext cx="432262" cy="207819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5356165" y="2280105"/>
            <a:ext cx="645624" cy="280215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567649" y="2779165"/>
            <a:ext cx="609601" cy="284371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57" y="102658"/>
            <a:ext cx="5140709" cy="66526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6458" y="1138844"/>
            <a:ext cx="4663440" cy="110143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Road System In Leech Lake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776" y="2543693"/>
            <a:ext cx="4482122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Paved: 633 Miles</a:t>
            </a:r>
          </a:p>
          <a:p>
            <a:pPr marL="0" indent="0">
              <a:buNone/>
            </a:pPr>
            <a:r>
              <a:rPr lang="en-US" sz="2000" dirty="0" smtClean="0"/>
              <a:t>Gravel: 500 Miles</a:t>
            </a:r>
          </a:p>
          <a:p>
            <a:pPr marL="0" indent="0">
              <a:buNone/>
            </a:pPr>
            <a:r>
              <a:rPr lang="en-US" sz="2000" dirty="0" smtClean="0"/>
              <a:t>Dirt: 97.4 </a:t>
            </a:r>
            <a:r>
              <a:rPr lang="en-US" sz="2000" dirty="0" smtClean="0"/>
              <a:t>Miles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21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" y="986010"/>
            <a:ext cx="11125200" cy="566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5723" y="271538"/>
            <a:ext cx="641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Total Reported Collisions</a:t>
            </a:r>
          </a:p>
          <a:p>
            <a:pPr algn="ctr"/>
            <a:r>
              <a:rPr lang="en-US" b="1" dirty="0" smtClean="0"/>
              <a:t>Jan 1, 2017 to June 30,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0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5312"/>
            <a:ext cx="111252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" y="595312"/>
            <a:ext cx="11351029" cy="57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5312"/>
            <a:ext cx="111252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5312"/>
            <a:ext cx="111252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" y="603624"/>
            <a:ext cx="111252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18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6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75" y="83127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4342" cy="628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95" y="0"/>
            <a:ext cx="5428905" cy="6378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" y="6193723"/>
            <a:ext cx="202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Cass Lake Area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25529" y="6193723"/>
            <a:ext cx="2896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Steamboat Springs Area</a:t>
            </a:r>
          </a:p>
        </p:txBody>
      </p:sp>
    </p:spTree>
    <p:extLst>
      <p:ext uri="{BB962C8B-B14F-4D97-AF65-F5344CB8AC3E}">
        <p14:creationId xmlns:p14="http://schemas.microsoft.com/office/powerpoint/2010/main" val="22242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92913" y="1358114"/>
            <a:ext cx="3852000" cy="720000"/>
          </a:xfrm>
        </p:spPr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792913" y="2170458"/>
            <a:ext cx="3852000" cy="720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 Is A Tribal Safety Plan?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792913" y="2982802"/>
            <a:ext cx="3852000" cy="720000"/>
          </a:xfrm>
        </p:spPr>
        <p:txBody>
          <a:bodyPr/>
          <a:lstStyle/>
          <a:p>
            <a:r>
              <a:rPr lang="en-US" dirty="0" smtClean="0"/>
              <a:t>Current Safety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792913" y="3783065"/>
            <a:ext cx="3852000" cy="720000"/>
          </a:xfrm>
        </p:spPr>
        <p:txBody>
          <a:bodyPr/>
          <a:lstStyle/>
          <a:p>
            <a:r>
              <a:rPr lang="en-US" dirty="0" smtClean="0"/>
              <a:t>Identify Emphasis Areas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792913" y="4593882"/>
            <a:ext cx="3852000" cy="720000"/>
          </a:xfrm>
        </p:spPr>
        <p:txBody>
          <a:bodyPr/>
          <a:lstStyle/>
          <a:p>
            <a:r>
              <a:rPr lang="en-US" dirty="0" smtClean="0"/>
              <a:t>Who/What Is Missing?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8984" y="997332"/>
            <a:ext cx="2569146" cy="2283824"/>
          </a:xfrm>
        </p:spPr>
        <p:txBody>
          <a:bodyPr/>
          <a:lstStyle/>
          <a:p>
            <a:r>
              <a:rPr lang="en-US" sz="3600" b="1" dirty="0" smtClean="0"/>
              <a:t>Agenda </a:t>
            </a:r>
            <a:endParaRPr lang="en-US" sz="3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</a:t>
            </a:fld>
            <a:endParaRPr lang="en-US" noProof="0" dirty="0"/>
          </a:p>
        </p:txBody>
      </p:sp>
      <p:pic>
        <p:nvPicPr>
          <p:cNvPr id="14" name="Picture 13" descr="Mother killed in mishap, close shave for daughters - Nagpur Toda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4" y="4062275"/>
            <a:ext cx="3743660" cy="18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4" y="0"/>
            <a:ext cx="5456613" cy="6309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21" y="0"/>
            <a:ext cx="5265420" cy="63322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539" y="6138520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Hwy 200 East of Walker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22274" y="6124694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Bena</a:t>
            </a:r>
            <a:r>
              <a:rPr lang="en-US" dirty="0" smtClean="0"/>
              <a:t>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8" y="0"/>
            <a:ext cx="5257108" cy="6309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667" y="6217920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Lady Slipper Byway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13" y="0"/>
            <a:ext cx="6001772" cy="6309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5662" y="6217920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Ball Club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95" y="58189"/>
            <a:ext cx="5546397" cy="6416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9689" y="6290459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Federal Dam Area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4" y="0"/>
            <a:ext cx="5196879" cy="65465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667" y="6290459"/>
            <a:ext cx="193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Deer River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&lt;strong&gt;EMS&lt;/strong&gt; SOLUTIONS INTERNATIONAL marca registrada: Damage Control ...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3" b="16613"/>
          <a:stretch>
            <a:fillRect/>
          </a:stretch>
        </p:blipFill>
        <p:spPr>
          <a:xfrm>
            <a:off x="8686800" y="3670156"/>
            <a:ext cx="1300796" cy="1300796"/>
          </a:xfrm>
        </p:spPr>
      </p:pic>
      <p:pic>
        <p:nvPicPr>
          <p:cNvPr id="16" name="Picture Placeholder 15" descr="Can &lt;strong&gt;Police&lt;/strong&gt; Use &lt;strong&gt;Radar&lt;/strong&gt; Devices To Scan Homes For Searches, Judge Weighs In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r="18267"/>
          <a:stretch>
            <a:fillRect/>
          </a:stretch>
        </p:blipFill>
        <p:spPr>
          <a:xfrm>
            <a:off x="6292792" y="3715789"/>
            <a:ext cx="1255163" cy="1255163"/>
          </a:xfrm>
        </p:spPr>
      </p:pic>
      <p:pic>
        <p:nvPicPr>
          <p:cNvPr id="14" name="Picture Placeholder 13" descr="&lt;strong&gt;Highway&lt;/strong&gt; Maintenance Workers at My Next Move for Veterans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6171074" y="752942"/>
            <a:ext cx="1301675" cy="1301675"/>
          </a:xfrm>
        </p:spPr>
      </p:pic>
      <p:pic>
        <p:nvPicPr>
          <p:cNvPr id="2" name="Picture Placeholder 1" descr="&lt;strong&gt;Distracted&lt;/strong&gt; &lt;strong&gt;Driving&lt;/strong&gt; Reveals the Growing Rift between Technology and ...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8686800" y="724288"/>
            <a:ext cx="1358985" cy="135898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8269" y="1983876"/>
            <a:ext cx="3960333" cy="2283824"/>
          </a:xfrm>
        </p:spPr>
        <p:txBody>
          <a:bodyPr/>
          <a:lstStyle/>
          <a:p>
            <a:r>
              <a:rPr lang="en-US" sz="2800" b="1" dirty="0" smtClean="0"/>
              <a:t>The Four “E” Approach to Traffic Safety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600" dirty="0" smtClean="0"/>
              <a:t>Engineering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 smtClean="0"/>
              <a:t>Education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Enforcement</a:t>
            </a:r>
            <a:endParaRPr lang="en-US" sz="1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Emergency Care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30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Workgroup Activity 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1643" y="2597842"/>
            <a:ext cx="10889673" cy="3477682"/>
          </a:xfrm>
        </p:spPr>
        <p:txBody>
          <a:bodyPr>
            <a:normAutofit/>
          </a:bodyPr>
          <a:lstStyle/>
          <a:p>
            <a:pPr marL="1143000" indent="-1143000" algn="l">
              <a:buAutoNum type="arabicPeriod"/>
            </a:pPr>
            <a:r>
              <a:rPr lang="en-US" sz="2200" dirty="0" smtClean="0"/>
              <a:t>What do you think are some </a:t>
            </a:r>
            <a:r>
              <a:rPr lang="en-US" sz="2200" dirty="0" smtClean="0">
                <a:hlinkClick r:id="rId2"/>
              </a:rPr>
              <a:t>dangerous roads </a:t>
            </a:r>
            <a:r>
              <a:rPr lang="en-US" sz="2200" dirty="0" smtClean="0"/>
              <a:t>within the reservation?</a:t>
            </a:r>
          </a:p>
          <a:p>
            <a:pPr marL="1143000" indent="-1143000" algn="l">
              <a:buAutoNum type="arabicPeriod"/>
            </a:pPr>
            <a:r>
              <a:rPr lang="en-US" sz="2200" dirty="0" smtClean="0"/>
              <a:t>What </a:t>
            </a:r>
            <a:r>
              <a:rPr lang="en-US" sz="2200" dirty="0" smtClean="0">
                <a:hlinkClick r:id="rId3"/>
              </a:rPr>
              <a:t>emphasis areas </a:t>
            </a:r>
            <a:r>
              <a:rPr lang="en-US" sz="2200" dirty="0" smtClean="0"/>
              <a:t>should LLBO focus their safety efforts to reduce serious injury and death?</a:t>
            </a:r>
          </a:p>
          <a:p>
            <a:pPr marL="1143000" indent="-1143000" algn="l">
              <a:buAutoNum type="arabicPeriod"/>
            </a:pPr>
            <a:r>
              <a:rPr lang="en-US" sz="2200" dirty="0" smtClean="0"/>
              <a:t>Who else should be involved with this process?</a:t>
            </a:r>
          </a:p>
          <a:p>
            <a:pPr marL="1143000" indent="-1143000" algn="l">
              <a:buAutoNum type="arabicPeriod"/>
            </a:pPr>
            <a:endParaRPr lang="en-US" sz="2200" spc="-150" dirty="0" smtClean="0"/>
          </a:p>
          <a:p>
            <a:pPr marL="1143000" indent="-1143000" algn="l">
              <a:buAutoNum type="arabicPeriod"/>
            </a:pPr>
            <a:endParaRPr lang="en-US" sz="2200" dirty="0" smtClean="0"/>
          </a:p>
          <a:p>
            <a:pPr algn="l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582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0018" y="1686144"/>
            <a:ext cx="3438881" cy="2283824"/>
          </a:xfrm>
        </p:spPr>
        <p:txBody>
          <a:bodyPr/>
          <a:lstStyle/>
          <a:p>
            <a:r>
              <a:rPr lang="en-US" sz="4000" b="1" dirty="0" smtClean="0"/>
              <a:t>Next Steps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25</a:t>
            </a:fld>
            <a:endParaRPr lang="en-US" noProof="0" dirty="0"/>
          </a:p>
        </p:txBody>
      </p:sp>
      <p:pic>
        <p:nvPicPr>
          <p:cNvPr id="6" name="Picture 5" descr="take &lt;strong&gt;survey&lt;/strong&gt; icon | Flickr - Photo Sharing!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358120"/>
            <a:ext cx="3886200" cy="2381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5455" y="1720734"/>
            <a:ext cx="6259483" cy="221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Public Surveys and Outreach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Additional Data Collection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Meeting #2: Late October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9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5095702" y="1182231"/>
            <a:ext cx="6833062" cy="293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Name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Agency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Position At Agency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What Is Your Vision For This Safety Plan? </a:t>
            </a:r>
            <a:endParaRPr lang="en-US" sz="2400" dirty="0"/>
          </a:p>
        </p:txBody>
      </p:sp>
      <p:pic>
        <p:nvPicPr>
          <p:cNvPr id="5" name="Picture 4" descr="&lt;strong&gt;Vision&lt;/strong&gt; - Handwriting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33" y="4405283"/>
            <a:ext cx="3679075" cy="24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Fast Not So Fun Facts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4" name="Rectangle 3"/>
          <p:cNvSpPr/>
          <p:nvPr/>
        </p:nvSpPr>
        <p:spPr>
          <a:xfrm>
            <a:off x="5192684" y="125275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Motor vehicle traffic crashes are a leading cause of death for American Indian and Alaska Native people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2684" y="209465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Motor vehicle traffic crash death rates among American Indian and Alaska Native children and youth age 0–19 years were about 2 to 5 times higher than those of other racial and ethnic groups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2684" y="34290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American Indian and Alaska Native persons have the highest alcohol-impaired driving death rates among all racial and ethnic groups.10 Alcohol-impaired driving death rates among American Indian and Alaska Native persons are 2 to 17 times higher than other racial and ethnic groups in the United States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92684" y="518799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Although belt use varies greatly across reservations, seat belt use among American Indians and Alaska Native persons (76%)4 is lower than that of the United States overall (90%)</a:t>
            </a:r>
          </a:p>
        </p:txBody>
      </p:sp>
      <p:pic>
        <p:nvPicPr>
          <p:cNvPr id="8" name="Picture 7" descr="File:US &lt;strong&gt;CDC&lt;/strong&gt; logo.svg - Simple English Wikipedia, the free encyclo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1" y="4839987"/>
            <a:ext cx="1887248" cy="14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And Why Develop A Plan?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673330" y="2452254"/>
            <a:ext cx="786384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Transportation Safety Plans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1600" dirty="0"/>
              <a:t>Transportation safety plans are a tool used </a:t>
            </a:r>
            <a:r>
              <a:rPr lang="en-US" sz="1600" dirty="0" smtClean="0"/>
              <a:t>to identify </a:t>
            </a:r>
            <a:r>
              <a:rPr lang="en-US" sz="1600" dirty="0"/>
              <a:t>and plan to address transportation risk factors that have a potential of leading to serious injury or death. Safety Plans also organize the efforts of a variety of entities to more effectively reduce </a:t>
            </a:r>
            <a:r>
              <a:rPr lang="en-US" sz="1600" dirty="0" smtClean="0"/>
              <a:t>risk in </a:t>
            </a:r>
            <a:r>
              <a:rPr lang="en-US" sz="1600" b="1" dirty="0" smtClean="0"/>
              <a:t>all modes of transportation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r>
              <a:rPr lang="en-US" sz="1600" dirty="0"/>
              <a:t>A transportation safety plan should not be developed with a focus on any one funding source. Instead, a transportation safety plan should demonstrate the safety concerns in a community and the prioritized strategies that will be explored to implement the plan. To the greatest extent possible the concerns demonstrated by a safety plan should be selected based on incident history (data). </a:t>
            </a:r>
            <a:endParaRPr lang="en-US" sz="1600" b="1" dirty="0"/>
          </a:p>
        </p:txBody>
      </p:sp>
      <p:pic>
        <p:nvPicPr>
          <p:cNvPr id="6" name="Picture 5" descr="Free Images : people, &lt;strong&gt;child&lt;/strong&gt;, fun, running, recreation, street, toddler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71" y="3192087"/>
            <a:ext cx="3387592" cy="225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4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And Why Develop A Plan?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563" y="2925224"/>
            <a:ext cx="10208542" cy="1106449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sz="1400" dirty="0"/>
              <a:t>The Bipartisan Infrastructure Law (BIL) established the new Safe Streets and Roads for All (SS4A) discretionary program with $5 billion in appropriated funds over the next 5 years. In fiscal year 2022 (FY22), up to $1 billion is available. The SS4A program funds regional, local, and Tribal initiatives through grants to prevent roadway deaths and serious </a:t>
            </a:r>
            <a:r>
              <a:rPr lang="en-US" sz="1400" dirty="0" smtClean="0"/>
              <a:t>injuries (commonly referred to as “Toward Zero Deaths” initiatives. 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872321" y="2463559"/>
            <a:ext cx="947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43F4E"/>
                </a:solidFill>
                <a:latin typeface="Source Sans Pro"/>
              </a:rPr>
              <a:t>Safe </a:t>
            </a:r>
            <a:r>
              <a:rPr lang="en-US" sz="2400" b="1" dirty="0">
                <a:solidFill>
                  <a:srgbClr val="343F4E"/>
                </a:solidFill>
                <a:latin typeface="Source Sans Pro"/>
              </a:rPr>
              <a:t>Streets and Roads for All (SS4A) </a:t>
            </a:r>
            <a:r>
              <a:rPr lang="en-US" sz="2400" b="1" dirty="0" smtClean="0">
                <a:solidFill>
                  <a:srgbClr val="343F4E"/>
                </a:solidFill>
                <a:latin typeface="Source Sans Pro"/>
              </a:rPr>
              <a:t>Discretionary </a:t>
            </a:r>
            <a:r>
              <a:rPr lang="en-US" sz="2400" b="1" dirty="0">
                <a:solidFill>
                  <a:srgbClr val="343F4E"/>
                </a:solidFill>
                <a:latin typeface="Source Sans Pro"/>
              </a:rPr>
              <a:t>P</a:t>
            </a:r>
            <a:r>
              <a:rPr lang="en-US" sz="2400" b="1" dirty="0" smtClean="0">
                <a:solidFill>
                  <a:srgbClr val="343F4E"/>
                </a:solidFill>
                <a:latin typeface="Source Sans Pro"/>
              </a:rPr>
              <a:t>rogram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66627" y="4385273"/>
            <a:ext cx="98884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Each year </a:t>
            </a:r>
            <a:r>
              <a:rPr lang="en-US" sz="1400" dirty="0">
                <a:solidFill>
                  <a:srgbClr val="000000"/>
                </a:solidFill>
              </a:rPr>
              <a:t>under the Bipartisan Infrastructure Law (BIL), as enacted by the Infrastructure Investment and Jobs Act (Public Law 117-58), 4% of the available TTP funds are set aside to address transportation safety issues in Native America. TTPSF grants are available to </a:t>
            </a:r>
            <a:r>
              <a:rPr lang="en-US" sz="1400" dirty="0" smtClean="0">
                <a:solidFill>
                  <a:srgbClr val="000000"/>
                </a:solidFill>
              </a:rPr>
              <a:t>federally recognized tribes through </a:t>
            </a:r>
            <a:r>
              <a:rPr lang="en-US" sz="1400" dirty="0">
                <a:solidFill>
                  <a:srgbClr val="000000"/>
                </a:solidFill>
              </a:rPr>
              <a:t>a competitive, discretionary program. Awarded annually, projects are chosen whose outcomes will address the prevention and reduction of death or serious injuries in transportation related incidents, such as motor vehicle crashes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941594" y="4018039"/>
            <a:ext cx="947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43F4E"/>
                </a:solidFill>
                <a:latin typeface="Source Sans Pro"/>
              </a:rPr>
              <a:t>Tribal Transportation Program Safety Fund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01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Zero Deaths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90" y="2518756"/>
            <a:ext cx="6742138" cy="40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0" y="524741"/>
            <a:ext cx="4402542" cy="2831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1" y="3843770"/>
            <a:ext cx="4776615" cy="1707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66" y="699200"/>
            <a:ext cx="6278015" cy="1861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66" y="3571441"/>
            <a:ext cx="5901085" cy="1607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63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62" y="183784"/>
            <a:ext cx="8336573" cy="6421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9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741836_Beginning of the year procedures_AAS_v5" id="{51CF042C-A21F-4772-ACB5-34142877F475}" vid="{78ABB5F0-5DDF-4844-A82C-FEADF47C5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0D0EAE-52CD-493E-A174-3A7CD0E9C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83CA34-C6E2-49BA-ACFF-78ADEC0C28FA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CB9AE35-8A31-4380-94A6-86E5DFCDD1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Beginning of the year procedures</Template>
  <TotalTime>0</TotalTime>
  <Words>495</Words>
  <Application>Microsoft Office PowerPoint</Application>
  <PresentationFormat>Widescreen</PresentationFormat>
  <Paragraphs>82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Source Sans Pro</vt:lpstr>
      <vt:lpstr>Wingdings</vt:lpstr>
      <vt:lpstr>Wingdings 3</vt:lpstr>
      <vt:lpstr>Ion Boardroom</vt:lpstr>
      <vt:lpstr>Worksheet</vt:lpstr>
      <vt:lpstr>Leech Lake Band of Ojibwe</vt:lpstr>
      <vt:lpstr>Agenda </vt:lpstr>
      <vt:lpstr>Introductions</vt:lpstr>
      <vt:lpstr>Fast Not So Fun Facts</vt:lpstr>
      <vt:lpstr>What And Why Develop A Plan?</vt:lpstr>
      <vt:lpstr>What And Why Develop A Plan?</vt:lpstr>
      <vt:lpstr>Towards Zero Deaths </vt:lpstr>
      <vt:lpstr>PowerPoint Presentation</vt:lpstr>
      <vt:lpstr>PowerPoint Presentation</vt:lpstr>
      <vt:lpstr>PowerPoint Presentation</vt:lpstr>
      <vt:lpstr>Road System In Leech Lake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Four “E” Approach to Traffic Safety</vt:lpstr>
      <vt:lpstr>Workgroup Activity 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2022-09-15T19:35:58Z</dcterms:created>
  <dcterms:modified xsi:type="dcterms:W3CDTF">2022-10-11T16:04:15Z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